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Playfair Display"/>
      <p:regular r:id="rId23"/>
      <p:bold r:id="rId24"/>
      <p:italic r:id="rId25"/>
      <p:boldItalic r:id="rId26"/>
    </p:embeddedFont>
    <p:embeddedFont>
      <p:font typeface="Lora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PlayfairDisplay-bold.fntdata"/><Relationship Id="rId23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layfairDisplay-boldItalic.fntdata"/><Relationship Id="rId25" Type="http://schemas.openxmlformats.org/officeDocument/2006/relationships/font" Target="fonts/PlayfairDisplay-italic.fntdata"/><Relationship Id="rId28" Type="http://schemas.openxmlformats.org/officeDocument/2006/relationships/font" Target="fonts/Lora-bold.fntdata"/><Relationship Id="rId27" Type="http://schemas.openxmlformats.org/officeDocument/2006/relationships/font" Target="fonts/Lor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ora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Lora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gradFill>
          <a:gsLst>
            <a:gs pos="0">
              <a:srgbClr val="3177EE"/>
            </a:gs>
            <a:gs pos="100000">
              <a:srgbClr val="113D8A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azure.microsoft.com/en-in/services/cognitive-services/" TargetMode="External"/><Relationship Id="rId4" Type="http://schemas.openxmlformats.org/officeDocument/2006/relationships/hyperlink" Target="https://developers.google.com/vision/face-detection-concepts" TargetMode="External"/><Relationship Id="rId5" Type="http://schemas.openxmlformats.org/officeDocument/2006/relationships/hyperlink" Target="https://github.com/ratty3697/android-smart-animation-library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Moodifier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>
                <a:latin typeface="Playfair Display"/>
                <a:ea typeface="Playfair Display"/>
                <a:cs typeface="Playfair Display"/>
                <a:sym typeface="Playfair Display"/>
              </a:rPr>
              <a:t>Intensifies your current mood</a:t>
            </a:r>
          </a:p>
        </p:txBody>
      </p:sp>
    </p:spTree>
  </p:cSld>
  <p:clrMapOvr>
    <a:masterClrMapping/>
  </p:clrMapOvr>
  <mc:AlternateContent>
    <mc:Choice Requires="p14">
      <p:transition spd="slow">
        <p14:flip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 will Moodifier works?</a:t>
            </a:r>
          </a:p>
        </p:txBody>
      </p:sp>
      <p:cxnSp>
        <p:nvCxnSpPr>
          <p:cNvPr id="126" name="Shape 126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7" name="Shape 127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976112" y="2674713"/>
            <a:ext cx="1814100" cy="578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User can select mood (offline) or can click on “I dont know” (online)</a:t>
            </a:r>
          </a:p>
        </p:txBody>
      </p:sp>
      <p:cxnSp>
        <p:nvCxnSpPr>
          <p:cNvPr id="129" name="Shape 129"/>
          <p:cNvCxnSpPr/>
          <p:nvPr/>
        </p:nvCxnSpPr>
        <p:spPr>
          <a:xfrm>
            <a:off x="3380850" y="2219975"/>
            <a:ext cx="15000" cy="127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0" name="Shape 130"/>
          <p:cNvSpPr txBox="1"/>
          <p:nvPr>
            <p:ph type="title"/>
          </p:nvPr>
        </p:nvSpPr>
        <p:spPr>
          <a:xfrm>
            <a:off x="3442800" y="2139075"/>
            <a:ext cx="18141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442800" y="2384675"/>
            <a:ext cx="2082300" cy="1185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If online, User can click their image and it will start getting processed to detect emotions from this captured image.</a:t>
            </a:r>
          </a:p>
        </p:txBody>
      </p:sp>
      <p:cxnSp>
        <p:nvCxnSpPr>
          <p:cNvPr id="132" name="Shape 132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3" name="Shape 133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Moodifier will provide certain platforms to achieve the same.</a:t>
            </a:r>
          </a:p>
        </p:txBody>
      </p:sp>
      <p:grpSp>
        <p:nvGrpSpPr>
          <p:cNvPr id="135" name="Shape 135"/>
          <p:cNvGrpSpPr/>
          <p:nvPr/>
        </p:nvGrpSpPr>
        <p:grpSpPr>
          <a:xfrm>
            <a:off x="1086293" y="3638373"/>
            <a:ext cx="6993309" cy="1520400"/>
            <a:chOff x="929030" y="3219673"/>
            <a:chExt cx="6993309" cy="1520400"/>
          </a:xfrm>
        </p:grpSpPr>
        <p:cxnSp>
          <p:nvCxnSpPr>
            <p:cNvPr id="136" name="Shape 136"/>
            <p:cNvCxnSpPr>
              <a:stCxn id="137" idx="6"/>
              <a:endCxn id="138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lg" w="lg" type="none"/>
              <a:tailEnd len="lg" w="lg" type="none"/>
            </a:ln>
          </p:spPr>
        </p:cxnSp>
        <p:sp>
          <p:nvSpPr>
            <p:cNvPr id="137" name="Shape 137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44" name="Shape 144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Technology Stack</a:t>
            </a:r>
          </a:p>
        </p:txBody>
      </p:sp>
      <p:sp>
        <p:nvSpPr>
          <p:cNvPr id="146" name="Shape 1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55600" lvl="0" marL="457200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➢"/>
            </a:pPr>
            <a:r>
              <a:rPr lang="en" sz="2000">
                <a:solidFill>
                  <a:srgbClr val="F3F3F3"/>
                </a:solidFill>
              </a:rPr>
              <a:t>Java Programming</a:t>
            </a:r>
          </a:p>
          <a:p>
            <a:pPr indent="-355600" lvl="0" marL="4572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➢"/>
            </a:pPr>
            <a:r>
              <a:rPr lang="en" sz="2000">
                <a:solidFill>
                  <a:srgbClr val="F3F3F3"/>
                </a:solidFill>
              </a:rPr>
              <a:t>XML for Layouts</a:t>
            </a:r>
          </a:p>
          <a:p>
            <a:pPr indent="-355600" lvl="0" marL="4572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➢"/>
            </a:pPr>
            <a:r>
              <a:rPr lang="en" sz="2000">
                <a:solidFill>
                  <a:srgbClr val="F3F3F3"/>
                </a:solidFill>
              </a:rPr>
              <a:t>Microsoft Cognitive API</a:t>
            </a:r>
          </a:p>
          <a:p>
            <a:pPr indent="-355600" lvl="0" marL="4572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➢"/>
            </a:pPr>
            <a:r>
              <a:rPr lang="en" sz="2000">
                <a:solidFill>
                  <a:srgbClr val="F3F3F3"/>
                </a:solidFill>
              </a:rPr>
              <a:t>Image Processing</a:t>
            </a:r>
          </a:p>
          <a:p>
            <a:pPr indent="-355600" lvl="0" marL="4572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➢"/>
            </a:pPr>
            <a:r>
              <a:rPr lang="en" sz="2000">
                <a:solidFill>
                  <a:srgbClr val="F3F3F3"/>
                </a:solidFill>
              </a:rPr>
              <a:t>Smart Animation Library</a:t>
            </a:r>
          </a:p>
          <a:p>
            <a:pPr indent="-355600" lvl="0" marL="4572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➢"/>
            </a:pPr>
            <a:r>
              <a:rPr lang="en" sz="2000">
                <a:solidFill>
                  <a:srgbClr val="F3F3F3"/>
                </a:solidFill>
              </a:rPr>
              <a:t>Android SDKs</a:t>
            </a:r>
          </a:p>
          <a:p>
            <a:pPr indent="-355600" lvl="0" marL="4572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➢"/>
            </a:pPr>
            <a:r>
              <a:rPr lang="en" sz="2000">
                <a:solidFill>
                  <a:srgbClr val="F3F3F3"/>
                </a:solidFill>
              </a:rPr>
              <a:t>Git/Github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51" name="Shape 151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Future Plans</a:t>
            </a:r>
          </a:p>
          <a:p>
            <a:pPr lvl="0" rtl="0">
              <a:lnSpc>
                <a:spcPct val="140000"/>
              </a:lnSpc>
              <a:spcBef>
                <a:spcPts val="1000"/>
              </a:spcBef>
              <a:buNone/>
            </a:pPr>
            <a:r>
              <a:rPr lang="en" sz="2400">
                <a:solidFill>
                  <a:srgbClr val="F3F3F3"/>
                </a:solidFill>
              </a:rPr>
              <a:t>Moodifier can be further extended by detecting emotions from user’s speech (Speech Tone Recognition).</a:t>
            </a:r>
          </a:p>
        </p:txBody>
      </p:sp>
      <p:grpSp>
        <p:nvGrpSpPr>
          <p:cNvPr id="153" name="Shape 153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54" name="Shape 154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References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accent5"/>
              </a:solidFill>
            </a:endParaRPr>
          </a:p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AutoNum type="arabicPeriod"/>
            </a:pPr>
            <a:r>
              <a:rPr lang="en" sz="2100" u="sng">
                <a:solidFill>
                  <a:srgbClr val="F3F3F3"/>
                </a:solidFill>
                <a:hlinkClick r:id="rId3"/>
              </a:rPr>
              <a:t>https://azure.microsoft.com/en-in/services/cognitive-services/</a:t>
            </a:r>
          </a:p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AutoNum type="arabicPeriod"/>
            </a:pPr>
            <a:r>
              <a:rPr lang="en" sz="2100" u="sng">
                <a:solidFill>
                  <a:srgbClr val="F3F3F3"/>
                </a:solidFill>
                <a:hlinkClick r:id="rId4"/>
              </a:rPr>
              <a:t>https://developers.google.com/vision/face-detection-concepts</a:t>
            </a:r>
          </a:p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AutoNum type="arabicPeriod"/>
            </a:pPr>
            <a:r>
              <a:rPr lang="en" sz="2100" u="sng">
                <a:solidFill>
                  <a:srgbClr val="F3F3F3"/>
                </a:solidFill>
                <a:hlinkClick r:id="rId5"/>
              </a:rPr>
              <a:t>https://github.com/ratty3697/android-smart-animation-library</a:t>
            </a:r>
          </a:p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AutoNum type="arabicPeriod"/>
            </a:pPr>
            <a:r>
              <a:rPr lang="en" sz="2100" u="sng">
                <a:solidFill>
                  <a:srgbClr val="F3F3F3"/>
                </a:solidFill>
              </a:rPr>
              <a:t>Emotion Detection Algorithm Using Frontal Face Image By Moon Hwan Kim¤, Young Hoon Joo¤¤, and Jin Bae Park</a:t>
            </a:r>
          </a:p>
          <a:p>
            <a:pPr indent="-361950" lvl="0" marL="457200" rtl="0">
              <a:spcBef>
                <a:spcPts val="0"/>
              </a:spcBef>
              <a:buClr>
                <a:srgbClr val="F3F3F3"/>
              </a:buClr>
              <a:buSzPct val="100000"/>
              <a:buAutoNum type="arabicPeriod"/>
            </a:pPr>
            <a:r>
              <a:rPr lang="en" sz="2100" u="sng">
                <a:solidFill>
                  <a:srgbClr val="F3F3F3"/>
                </a:solidFill>
              </a:rPr>
              <a:t>Others: Stackoverflow, etc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Shape 263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Shape 26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>
            <p:ph type="title"/>
          </p:nvPr>
        </p:nvSpPr>
        <p:spPr>
          <a:xfrm>
            <a:off x="490250" y="488250"/>
            <a:ext cx="8513700" cy="4090800"/>
          </a:xfrm>
          <a:prstGeom prst="rect">
            <a:avLst/>
          </a:prstGeom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800">
                <a:solidFill>
                  <a:srgbClr val="B7B7B7"/>
                </a:solidFill>
              </a:rPr>
              <a:t>Mission statement:</a:t>
            </a:r>
          </a:p>
          <a:p>
            <a:pPr lvl="0" rtl="0">
              <a:spcBef>
                <a:spcPts val="0"/>
              </a:spcBef>
              <a:buNone/>
            </a:pPr>
            <a:r>
              <a:rPr i="1" lang="en" sz="3000">
                <a:solidFill>
                  <a:srgbClr val="FFFFFF"/>
                </a:solidFill>
              </a:rPr>
              <a:t>Android Application which will intensify your current mood. Whether you are happy, sad, angry, surprised, it will certainly try to boost your mood to a great extent.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471900" y="188032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rgbClr val="1155CC"/>
                </a:solidFill>
              </a:rPr>
              <a:t>Emotions Detection</a:t>
            </a:r>
          </a:p>
          <a:p>
            <a:pPr lvl="0" rtl="0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Primary goal of our project would be to detect emotion of an individual using Face Detection, Eye Tracking and specific facial positions.</a:t>
            </a:r>
          </a:p>
        </p:txBody>
      </p:sp>
      <p:sp>
        <p:nvSpPr>
          <p:cNvPr id="81" name="Shape 81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rgbClr val="1155CC"/>
                </a:solidFill>
              </a:rPr>
              <a:t>Intensifying detected emotio</a:t>
            </a:r>
            <a:r>
              <a:rPr b="1" lang="en" sz="1800" u="sng">
                <a:solidFill>
                  <a:srgbClr val="1155CC"/>
                </a:solidFill>
              </a:rPr>
              <a:t>n</a:t>
            </a:r>
            <a:r>
              <a:rPr lang="en" sz="1800">
                <a:solidFill>
                  <a:srgbClr val="666666"/>
                </a:solidFill>
              </a:rPr>
              <a:t> Secondary goal will involve supplementing an individual’s detected emotion to a healthy mood! </a:t>
            </a:r>
          </a:p>
          <a:p>
            <a:pPr indent="0" lvl="0" marL="0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460950" y="2065350"/>
            <a:ext cx="4052700" cy="1012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500"/>
              <a:t>How will Emotions      </a:t>
            </a:r>
            <a:r>
              <a:rPr b="1" lang="en" sz="3500"/>
              <a:t>recognised</a:t>
            </a:r>
            <a:r>
              <a:rPr lang="en" sz="3500"/>
              <a:t>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40000"/>
              </a:lnSpc>
              <a:spcBef>
                <a:spcPts val="1000"/>
              </a:spcBef>
              <a:buNone/>
            </a:pPr>
            <a:r>
              <a:rPr i="1" lang="en" sz="1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Emotive analytics is an interesting blend of </a:t>
            </a:r>
            <a:r>
              <a:rPr b="1" i="1" lang="en" sz="1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psychology</a:t>
            </a:r>
            <a:r>
              <a:rPr i="1" lang="en" sz="1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i="1" lang="en" sz="1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technology</a:t>
            </a:r>
            <a:r>
              <a:rPr i="1" lang="en" sz="1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. Though arguably reductive, many facial expression detection tools lump human emotion into 7 main categories: Joy, Sadness, Anger, Fear, Surprise, Contempt, and Disgust. With </a:t>
            </a:r>
            <a:r>
              <a:rPr b="1" i="1" lang="en" sz="1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facial emotion detection</a:t>
            </a:r>
            <a:r>
              <a:rPr i="1" lang="en" sz="1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, algorithms detect faces within a photo , and sense micro expressions by analyzing the relationship between points on the face, based on curated databases compiled in academic environments.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i="1" sz="16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300" y="315900"/>
            <a:ext cx="4544326" cy="45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0575" y="266950"/>
            <a:ext cx="3948675" cy="24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2026" y="2851025"/>
            <a:ext cx="3921811" cy="214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25" y="258613"/>
            <a:ext cx="4269425" cy="453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5675" y="2954375"/>
            <a:ext cx="4383025" cy="1883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5650" y="258625"/>
            <a:ext cx="4315250" cy="25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00" y="209675"/>
            <a:ext cx="4750525" cy="45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8100" y="209675"/>
            <a:ext cx="3982075" cy="455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00" y="486850"/>
            <a:ext cx="4662349" cy="399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8375" y="486850"/>
            <a:ext cx="4249974" cy="399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650" y="2054000"/>
            <a:ext cx="6705600" cy="2317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2142175" y="338825"/>
            <a:ext cx="4673700" cy="11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i="1" lang="en" sz="4800">
                <a:solidFill>
                  <a:srgbClr val="F3F3F3"/>
                </a:solidFill>
                <a:latin typeface="Lora"/>
                <a:ea typeface="Lora"/>
                <a:cs typeface="Lora"/>
                <a:sym typeface="Lora"/>
              </a:rPr>
              <a:t>FORMULA USED</a:t>
            </a:r>
          </a:p>
        </p:txBody>
      </p:sp>
      <p:sp>
        <p:nvSpPr>
          <p:cNvPr id="120" name="Shape 120"/>
          <p:cNvSpPr txBox="1"/>
          <p:nvPr/>
        </p:nvSpPr>
        <p:spPr>
          <a:xfrm>
            <a:off x="3335575" y="4554875"/>
            <a:ext cx="45408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